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ncert One"/>
      <p:regular r:id="rId25"/>
    </p:embeddedFont>
    <p:embeddedFont>
      <p:font typeface="Archivo Medium"/>
      <p:regular r:id="rId26"/>
      <p:bold r:id="rId27"/>
      <p:italic r:id="rId28"/>
      <p:boldItalic r:id="rId29"/>
    </p:embeddedFont>
    <p:embeddedFont>
      <p:font typeface="Rajdhani"/>
      <p:regular r:id="rId30"/>
      <p:bold r:id="rId31"/>
    </p:embeddedFont>
    <p:embeddedFont>
      <p:font typeface="Archiv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40">
          <p15:clr>
            <a:srgbClr val="9AA0A6"/>
          </p15:clr>
        </p15:guide>
        <p15:guide id="2" pos="53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/>
        <p:guide pos="53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chivoMedium-regular.fntdata"/><Relationship Id="rId25" Type="http://schemas.openxmlformats.org/officeDocument/2006/relationships/font" Target="fonts/ConcertOne-regular.fntdata"/><Relationship Id="rId28" Type="http://schemas.openxmlformats.org/officeDocument/2006/relationships/font" Target="fonts/ArchivoMedium-italic.fntdata"/><Relationship Id="rId27" Type="http://schemas.openxmlformats.org/officeDocument/2006/relationships/font" Target="fonts/Archiv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jdhani-bold.fntdata"/><Relationship Id="rId30" Type="http://schemas.openxmlformats.org/officeDocument/2006/relationships/font" Target="fonts/Rajdhani-regular.fntdata"/><Relationship Id="rId11" Type="http://schemas.openxmlformats.org/officeDocument/2006/relationships/slide" Target="slides/slide6.xml"/><Relationship Id="rId33" Type="http://schemas.openxmlformats.org/officeDocument/2006/relationships/font" Target="fonts/Archivo-bold.fntdata"/><Relationship Id="rId10" Type="http://schemas.openxmlformats.org/officeDocument/2006/relationships/slide" Target="slides/slide5.xml"/><Relationship Id="rId32" Type="http://schemas.openxmlformats.org/officeDocument/2006/relationships/font" Target="fonts/Archivo-regular.fntdata"/><Relationship Id="rId13" Type="http://schemas.openxmlformats.org/officeDocument/2006/relationships/slide" Target="slides/slide8.xml"/><Relationship Id="rId35" Type="http://schemas.openxmlformats.org/officeDocument/2006/relationships/font" Target="fonts/Archivo-boldItalic.fntdata"/><Relationship Id="rId12" Type="http://schemas.openxmlformats.org/officeDocument/2006/relationships/slide" Target="slides/slide7.xml"/><Relationship Id="rId34" Type="http://schemas.openxmlformats.org/officeDocument/2006/relationships/font" Target="fonts/Archiv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644999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6644999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6644999c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6644999c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6644999c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6644999c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644999c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6644999c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6644999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6644999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6644999c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6644999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6644999c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6644999c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6644999c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6644999c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6644999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6644999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693af43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693af43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10e08e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10e08e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10e08e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10e08e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10e08e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10e08e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74e3532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74e3532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4e3532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74e3532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6644999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6644999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6644999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6644999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6644999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6644999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67600" y="1576875"/>
            <a:ext cx="4408800" cy="14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ajdhani"/>
              <a:buNone/>
              <a:defRPr b="1" sz="54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31300" y="2977849"/>
            <a:ext cx="62814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2405100" y="1518000"/>
            <a:ext cx="4333800" cy="16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0000"/>
              <a:buNone/>
              <a:defRPr sz="10000">
                <a:solidFill>
                  <a:srgbClr val="00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2000"/>
              <a:buNone/>
              <a:defRPr sz="12000">
                <a:solidFill>
                  <a:srgbClr val="00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2755950" y="3069625"/>
            <a:ext cx="3632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1898915" y="1228952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898929" y="1613802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2" type="title"/>
          </p:nvPr>
        </p:nvSpPr>
        <p:spPr>
          <a:xfrm>
            <a:off x="860815" y="1410152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3" type="ctrTitle"/>
          </p:nvPr>
        </p:nvSpPr>
        <p:spPr>
          <a:xfrm>
            <a:off x="1898915" y="2772350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4" type="subTitle"/>
          </p:nvPr>
        </p:nvSpPr>
        <p:spPr>
          <a:xfrm>
            <a:off x="1898929" y="3157200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5" type="title"/>
          </p:nvPr>
        </p:nvSpPr>
        <p:spPr>
          <a:xfrm>
            <a:off x="860815" y="2953550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6" type="ctrTitle"/>
          </p:nvPr>
        </p:nvSpPr>
        <p:spPr>
          <a:xfrm>
            <a:off x="5553888" y="1228952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7" type="subTitle"/>
          </p:nvPr>
        </p:nvSpPr>
        <p:spPr>
          <a:xfrm>
            <a:off x="5553901" y="1613802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8" type="title"/>
          </p:nvPr>
        </p:nvSpPr>
        <p:spPr>
          <a:xfrm>
            <a:off x="4515788" y="1410152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9" type="ctrTitle"/>
          </p:nvPr>
        </p:nvSpPr>
        <p:spPr>
          <a:xfrm>
            <a:off x="5553888" y="2772350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5553901" y="3157200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14" type="title"/>
          </p:nvPr>
        </p:nvSpPr>
        <p:spPr>
          <a:xfrm>
            <a:off x="4515788" y="2953550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None/>
              <a:defRPr sz="3000">
                <a:solidFill>
                  <a:srgbClr val="00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000"/>
              <a:buFont typeface="Rajdhani"/>
              <a:buNone/>
              <a:defRPr b="1" sz="30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876087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876087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ctrTitle"/>
          </p:nvPr>
        </p:nvSpPr>
        <p:spPr>
          <a:xfrm>
            <a:off x="876087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3" type="subTitle"/>
          </p:nvPr>
        </p:nvSpPr>
        <p:spPr>
          <a:xfrm>
            <a:off x="876087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4" type="ctrTitle"/>
          </p:nvPr>
        </p:nvSpPr>
        <p:spPr>
          <a:xfrm>
            <a:off x="3454352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5" type="subTitle"/>
          </p:nvPr>
        </p:nvSpPr>
        <p:spPr>
          <a:xfrm>
            <a:off x="3454352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6" type="ctrTitle"/>
          </p:nvPr>
        </p:nvSpPr>
        <p:spPr>
          <a:xfrm>
            <a:off x="3454352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7" type="subTitle"/>
          </p:nvPr>
        </p:nvSpPr>
        <p:spPr>
          <a:xfrm>
            <a:off x="3454352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8" type="ctrTitle"/>
          </p:nvPr>
        </p:nvSpPr>
        <p:spPr>
          <a:xfrm>
            <a:off x="6032617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9" type="subTitle"/>
          </p:nvPr>
        </p:nvSpPr>
        <p:spPr>
          <a:xfrm>
            <a:off x="6032617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3" type="ctrTitle"/>
          </p:nvPr>
        </p:nvSpPr>
        <p:spPr>
          <a:xfrm>
            <a:off x="6032617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4" type="subTitle"/>
          </p:nvPr>
        </p:nvSpPr>
        <p:spPr>
          <a:xfrm>
            <a:off x="6032617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5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3" type="subTitle"/>
          </p:nvPr>
        </p:nvSpPr>
        <p:spPr>
          <a:xfrm>
            <a:off x="353220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6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1552252" y="1671575"/>
            <a:ext cx="25848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  <a:defRPr sz="16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1552238" y="2279125"/>
            <a:ext cx="2584800" cy="8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ctrTitle"/>
          </p:nvPr>
        </p:nvSpPr>
        <p:spPr>
          <a:xfrm>
            <a:off x="5006971" y="1671575"/>
            <a:ext cx="25848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None/>
              <a:defRPr sz="16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ajdhani"/>
              <a:buNone/>
              <a:defRPr b="1" sz="16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5006965" y="2279125"/>
            <a:ext cx="2584800" cy="8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820734" y="3011050"/>
            <a:ext cx="1731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820725" y="3395900"/>
            <a:ext cx="173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ctrTitle"/>
          </p:nvPr>
        </p:nvSpPr>
        <p:spPr>
          <a:xfrm>
            <a:off x="2744279" y="3011050"/>
            <a:ext cx="1731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2744275" y="3395900"/>
            <a:ext cx="173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ctrTitle"/>
          </p:nvPr>
        </p:nvSpPr>
        <p:spPr>
          <a:xfrm>
            <a:off x="4667824" y="3011050"/>
            <a:ext cx="1731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4667825" y="3395900"/>
            <a:ext cx="173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6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7" type="ctrTitle"/>
          </p:nvPr>
        </p:nvSpPr>
        <p:spPr>
          <a:xfrm>
            <a:off x="6591390" y="3011050"/>
            <a:ext cx="1731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None/>
              <a:defRPr sz="21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100"/>
              <a:buFont typeface="Rajdhani"/>
              <a:buNone/>
              <a:defRPr b="1" sz="21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8" type="subTitle"/>
          </p:nvPr>
        </p:nvSpPr>
        <p:spPr>
          <a:xfrm>
            <a:off x="6591391" y="3395900"/>
            <a:ext cx="173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hasCustomPrompt="1" type="title"/>
          </p:nvPr>
        </p:nvSpPr>
        <p:spPr>
          <a:xfrm>
            <a:off x="966650" y="2489475"/>
            <a:ext cx="2271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966650" y="3701725"/>
            <a:ext cx="227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hasCustomPrompt="1" idx="2" type="title"/>
          </p:nvPr>
        </p:nvSpPr>
        <p:spPr>
          <a:xfrm>
            <a:off x="3436046" y="2489475"/>
            <a:ext cx="2271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idx="3" type="subTitle"/>
          </p:nvPr>
        </p:nvSpPr>
        <p:spPr>
          <a:xfrm>
            <a:off x="3436046" y="3701725"/>
            <a:ext cx="227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hasCustomPrompt="1" idx="4" type="title"/>
          </p:nvPr>
        </p:nvSpPr>
        <p:spPr>
          <a:xfrm>
            <a:off x="5905443" y="2489475"/>
            <a:ext cx="2271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6000"/>
              <a:buNone/>
              <a:defRPr sz="6000">
                <a:solidFill>
                  <a:srgbClr val="00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0"/>
          <p:cNvSpPr txBox="1"/>
          <p:nvPr>
            <p:ph idx="5" type="subTitle"/>
          </p:nvPr>
        </p:nvSpPr>
        <p:spPr>
          <a:xfrm>
            <a:off x="5905443" y="3701725"/>
            <a:ext cx="22719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6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None/>
              <a:defRPr sz="3900">
                <a:solidFill>
                  <a:srgbClr val="00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900"/>
              <a:buFont typeface="Rajdhani"/>
              <a:buNone/>
              <a:defRPr b="1" sz="3900">
                <a:solidFill>
                  <a:srgbClr val="00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407325" y="1417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407325" y="2251800"/>
            <a:ext cx="2697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5666975" y="1417800"/>
            <a:ext cx="2473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5666975" y="2251800"/>
            <a:ext cx="23754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2367600" y="950375"/>
            <a:ext cx="4408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jdhani"/>
              <a:buNone/>
              <a:defRPr b="1" sz="36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oncert One"/>
              <a:buNone/>
              <a:defRPr sz="5200">
                <a:solidFill>
                  <a:schemeClr val="lt1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2664300" y="1587025"/>
            <a:ext cx="38154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sz="1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/>
        </p:nvSpPr>
        <p:spPr>
          <a:xfrm>
            <a:off x="2919300" y="3408325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rchivo Medium"/>
                <a:ea typeface="Archivo Medium"/>
                <a:cs typeface="Archivo Medium"/>
                <a:sym typeface="Archiv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rchivo Medium"/>
                <a:ea typeface="Archivo Medium"/>
                <a:cs typeface="Archivo Medium"/>
                <a:sym typeface="Archiv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Archivo Medium"/>
                <a:ea typeface="Archivo Medium"/>
                <a:cs typeface="Archivo Medium"/>
                <a:sym typeface="Archiv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. </a:t>
            </a:r>
            <a:endParaRPr sz="1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914100" y="876925"/>
            <a:ext cx="731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1pPr>
            <a:lvl2pPr indent="-30797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2pPr>
            <a:lvl3pPr indent="-30797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3pPr>
            <a:lvl4pPr indent="-30797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4pPr>
            <a:lvl5pPr indent="-30797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5pPr>
            <a:lvl6pPr indent="-30797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6pPr>
            <a:lvl7pPr indent="-30797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●"/>
              <a:defRPr sz="1250">
                <a:solidFill>
                  <a:schemeClr val="lt1"/>
                </a:solidFill>
              </a:defRPr>
            </a:lvl7pPr>
            <a:lvl8pPr indent="-30797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50"/>
              <a:buChar char="○"/>
              <a:defRPr sz="1250">
                <a:solidFill>
                  <a:schemeClr val="lt1"/>
                </a:solidFill>
              </a:defRPr>
            </a:lvl8pPr>
            <a:lvl9pPr indent="-30797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50"/>
              <a:buChar char="■"/>
              <a:defRPr sz="12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1177275" y="1479750"/>
            <a:ext cx="3187200" cy="26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779524" y="1479750"/>
            <a:ext cx="3187200" cy="26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4836325" y="1417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4836325" y="2251800"/>
            <a:ext cx="2697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/>
          <p:nvPr/>
        </p:nvSpPr>
        <p:spPr>
          <a:xfrm rot="6220606">
            <a:off x="5149475" y="1584313"/>
            <a:ext cx="4187300" cy="3907925"/>
          </a:xfrm>
          <a:prstGeom prst="flowChartPreparation">
            <a:avLst/>
          </a:prstGeom>
          <a:solidFill>
            <a:srgbClr val="173148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8"/>
          <p:cNvSpPr txBox="1"/>
          <p:nvPr>
            <p:ph type="title"/>
          </p:nvPr>
        </p:nvSpPr>
        <p:spPr>
          <a:xfrm>
            <a:off x="5799086" y="2773775"/>
            <a:ext cx="2888100" cy="15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8"/>
          <p:cNvSpPr/>
          <p:nvPr/>
        </p:nvSpPr>
        <p:spPr>
          <a:xfrm rot="6220604">
            <a:off x="6845075" y="-905542"/>
            <a:ext cx="3461924" cy="3230939"/>
          </a:xfrm>
          <a:prstGeom prst="flowChartPreparation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/>
          <p:nvPr/>
        </p:nvSpPr>
        <p:spPr>
          <a:xfrm rot="6220603">
            <a:off x="-380565" y="205770"/>
            <a:ext cx="1080399" cy="1008313"/>
          </a:xfrm>
          <a:prstGeom prst="flowChartPreparation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/>
          <p:nvPr/>
        </p:nvSpPr>
        <p:spPr>
          <a:xfrm rot="6220603">
            <a:off x="646860" y="-420705"/>
            <a:ext cx="1080399" cy="1008313"/>
          </a:xfrm>
          <a:prstGeom prst="flowChartPreparation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061150" y="1437325"/>
            <a:ext cx="2308500" cy="8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jdhani"/>
              <a:buNone/>
              <a:defRPr b="1" sz="21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1061150" y="2360275"/>
            <a:ext cx="3686700" cy="22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ajdhani"/>
              <a:buNone/>
              <a:defRPr b="1" sz="280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chivo"/>
              <a:buChar char="●"/>
              <a:defRPr sz="1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●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Char char="○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chivo"/>
              <a:buChar char="■"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56Qu3MY5EnU" TargetMode="External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ctrTitle"/>
          </p:nvPr>
        </p:nvSpPr>
        <p:spPr>
          <a:xfrm>
            <a:off x="2367600" y="1576875"/>
            <a:ext cx="4408800" cy="14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EAST AFRICA</a:t>
            </a:r>
            <a:endParaRPr/>
          </a:p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431300" y="2977849"/>
            <a:ext cx="6281400" cy="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BOOTCAMP 2020</a:t>
            </a: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4261250" y="1275503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4489500" y="1275503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4717750" y="1275503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4261250" y="3592628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/>
          <p:nvPr/>
        </p:nvSpPr>
        <p:spPr>
          <a:xfrm>
            <a:off x="4489500" y="3592628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4717750" y="3592628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58" name="Google Shape;258;p37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the Data</a:t>
            </a:r>
            <a:endParaRPr/>
          </a:p>
        </p:txBody>
      </p:sp>
      <p:sp>
        <p:nvSpPr>
          <p:cNvPr id="259" name="Google Shape;259;p37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involves checking for outliers, anomalies, missing data, incorrect spellings in column names.</a:t>
            </a:r>
            <a:endParaRPr/>
          </a:p>
        </p:txBody>
      </p:sp>
      <p:sp>
        <p:nvSpPr>
          <p:cNvPr id="260" name="Google Shape;260;p37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required data.</a:t>
            </a:r>
            <a:endParaRPr/>
          </a:p>
        </p:txBody>
      </p:sp>
      <p:sp>
        <p:nvSpPr>
          <p:cNvPr id="261" name="Google Shape;261;p37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involves adding new columns/manipulating columns that will assist you in your modelling; feature engineering.</a:t>
            </a:r>
            <a:endParaRPr/>
          </a:p>
        </p:txBody>
      </p:sp>
      <p:sp>
        <p:nvSpPr>
          <p:cNvPr id="262" name="Google Shape;262;p37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data</a:t>
            </a:r>
            <a:endParaRPr/>
          </a:p>
        </p:txBody>
      </p:sp>
      <p:sp>
        <p:nvSpPr>
          <p:cNvPr id="263" name="Google Shape;263;p37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data if you had two or more tables that have different information about the same objects.</a:t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37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268" name="Google Shape;268;p37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7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272" name="Google Shape;272;p37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37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81" name="Google Shape;281;p38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38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284" name="Google Shape;284;p38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38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91" name="Google Shape;291;p39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292" name="Google Shape;292;p39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involves settling on the model you will be using.</a:t>
            </a:r>
            <a:endParaRPr/>
          </a:p>
        </p:txBody>
      </p:sp>
      <p:sp>
        <p:nvSpPr>
          <p:cNvPr id="293" name="Google Shape;293;p39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294" name="Google Shape;294;p39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out the assumptions for the particular model you will be using.</a:t>
            </a:r>
            <a:endParaRPr/>
          </a:p>
        </p:txBody>
      </p:sp>
      <p:sp>
        <p:nvSpPr>
          <p:cNvPr id="295" name="Google Shape;295;p39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the test design</a:t>
            </a:r>
            <a:endParaRPr/>
          </a:p>
        </p:txBody>
      </p:sp>
      <p:sp>
        <p:nvSpPr>
          <p:cNvPr id="296" name="Google Shape;296;p39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how you are going to be dividing the dataset into the train, test and validation set.</a:t>
            </a: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39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301" name="Google Shape;301;p39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9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305" name="Google Shape;305;p39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9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14" name="Google Shape;314;p40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</a:t>
            </a:r>
            <a:endParaRPr/>
          </a:p>
        </p:txBody>
      </p:sp>
      <p:sp>
        <p:nvSpPr>
          <p:cNvPr id="315" name="Google Shape;315;p40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Summarise the results of your models using the appropriate metrics.</a:t>
            </a:r>
            <a:endParaRPr/>
          </a:p>
        </p:txBody>
      </p:sp>
      <p:sp>
        <p:nvSpPr>
          <p:cNvPr id="316" name="Google Shape;316;p40"/>
          <p:cNvSpPr txBox="1"/>
          <p:nvPr>
            <p:ph idx="2" type="ctrTitle"/>
          </p:nvPr>
        </p:nvSpPr>
        <p:spPr>
          <a:xfrm>
            <a:off x="6240680" y="273672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 tuning</a:t>
            </a:r>
            <a:endParaRPr/>
          </a:p>
        </p:txBody>
      </p:sp>
      <p:sp>
        <p:nvSpPr>
          <p:cNvPr id="317" name="Google Shape;317;p40"/>
          <p:cNvSpPr txBox="1"/>
          <p:nvPr>
            <p:ph idx="3" type="subTitle"/>
          </p:nvPr>
        </p:nvSpPr>
        <p:spPr>
          <a:xfrm>
            <a:off x="634915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 your parameters and tune them for a re-run.</a:t>
            </a:r>
            <a:endParaRPr/>
          </a:p>
        </p:txBody>
      </p:sp>
      <p:sp>
        <p:nvSpPr>
          <p:cNvPr id="318" name="Google Shape;318;p40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/>
          <p:nvPr/>
        </p:nvSpPr>
        <p:spPr>
          <a:xfrm>
            <a:off x="6936975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40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321" name="Google Shape;321;p40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0"/>
          <p:cNvGrpSpPr/>
          <p:nvPr/>
        </p:nvGrpSpPr>
        <p:grpSpPr>
          <a:xfrm>
            <a:off x="6936965" y="2020736"/>
            <a:ext cx="67366" cy="158181"/>
            <a:chOff x="-22740025" y="3217825"/>
            <a:chExt cx="52000" cy="122100"/>
          </a:xfrm>
        </p:grpSpPr>
        <p:sp>
          <p:nvSpPr>
            <p:cNvPr id="325" name="Google Shape;325;p40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0"/>
          <p:cNvSpPr/>
          <p:nvPr/>
        </p:nvSpPr>
        <p:spPr>
          <a:xfrm>
            <a:off x="7151978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33" name="Google Shape;333;p41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4" name="Google Shape;334;p41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41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336" name="Google Shape;336;p41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7" name="Google Shape;337;p41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43" name="Google Shape;343;p42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344" name="Google Shape;344;p42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Summarise assessment in terms of business success criteria.</a:t>
            </a:r>
            <a:endParaRPr/>
          </a:p>
        </p:txBody>
      </p:sp>
      <p:sp>
        <p:nvSpPr>
          <p:cNvPr id="345" name="Google Shape;345;p42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process</a:t>
            </a:r>
            <a:endParaRPr/>
          </a:p>
        </p:txBody>
      </p:sp>
      <p:sp>
        <p:nvSpPr>
          <p:cNvPr id="346" name="Google Shape;346;p42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Summarise the process review and check out on overlooked points. And those that should be repeated.</a:t>
            </a:r>
            <a:endParaRPr/>
          </a:p>
        </p:txBody>
      </p:sp>
      <p:sp>
        <p:nvSpPr>
          <p:cNvPr id="347" name="Google Shape;347;p42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next steps</a:t>
            </a:r>
            <a:endParaRPr/>
          </a:p>
        </p:txBody>
      </p:sp>
      <p:sp>
        <p:nvSpPr>
          <p:cNvPr id="348" name="Google Shape;348;p42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the possible actions, along with the reasons for and against each option.</a:t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42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353" name="Google Shape;353;p42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42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357" name="Google Shape;357;p42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42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43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7" name="Google Shape;367;p43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43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369" name="Google Shape;369;p43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0" name="Google Shape;370;p43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76" name="Google Shape;376;p44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deployment</a:t>
            </a:r>
            <a:endParaRPr/>
          </a:p>
        </p:txBody>
      </p:sp>
      <p:sp>
        <p:nvSpPr>
          <p:cNvPr id="377" name="Google Shape;377;p44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Summarise your deployment strategy and necessary steps to guide you.</a:t>
            </a:r>
            <a:endParaRPr/>
          </a:p>
        </p:txBody>
      </p:sp>
      <p:sp>
        <p:nvSpPr>
          <p:cNvPr id="378" name="Google Shape;378;p44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Monitoring</a:t>
            </a:r>
            <a:endParaRPr/>
          </a:p>
        </p:txBody>
      </p:sp>
      <p:sp>
        <p:nvSpPr>
          <p:cNvPr id="379" name="Google Shape;379;p44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your monitoring and maintenance strategy and the necessary steps to conduct them.</a:t>
            </a:r>
            <a:endParaRPr/>
          </a:p>
        </p:txBody>
      </p:sp>
      <p:sp>
        <p:nvSpPr>
          <p:cNvPr id="380" name="Google Shape;380;p44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report</a:t>
            </a:r>
            <a:endParaRPr/>
          </a:p>
        </p:txBody>
      </p:sp>
      <p:sp>
        <p:nvSpPr>
          <p:cNvPr id="381" name="Google Shape;381;p44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your final report.</a:t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44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386" name="Google Shape;386;p44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44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390" name="Google Shape;390;p44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44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idx="6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why</a:t>
            </a:r>
            <a:endParaRPr/>
          </a:p>
        </p:txBody>
      </p:sp>
      <p:pic>
        <p:nvPicPr>
          <p:cNvPr descr="What Is Your Why - Motivational Video&#10;by Fearless Motivation.&#10;DOWNLOAD THE TRACK on iTunes, Google Play or Amazon MP3&#10;Streaming available on SPOTIFY, RHAPSODY and APPLE MUSIC:&#10;http://goo.gl/zP8BmG&#10;&#10;iTUNES:&#10;https://itunes.apple.com/album/success-nothing-less-motivational/id1098929030&#10;&#10;AMAZON MP3:&#10;http://amzn.to/1DoHUio&#10;&#10;STREAM on Spotify or Apple Music! http://goo.gl/zP8BmG&#10;&#10;LYRICS &amp; TRACK INFO: http://goo.gl/IFY4U3&#10;&#10;FEARLESS MOTIVATION OFFICIAL:&#10;Official Website: http://www.fearlessmotivation.com&#10;Facebook: https://www.facebook.com/fearlessmotivationofficial&#10;https://twitter.com/fearlessmotivat&#10;Spotify: https://open.spotify.com/artist/1FhamVtJlNqaekPnwxQpbk&#10;SoundCloud: https://soundcloud.com/fearlessmotivation/&#10;GOOGLE PLUS: https://plus.google.com/u/0/+TeamFearless/posts&#10;&#10;Finding your reason WHY, your PURPOSE is essential if you want to achieve success.&#10;If you don't have a strong REASON behind your actions, your actions are less likely to create quality results.&#10;What is your WHY?&#10;&#10;Speakers: http://goo.gl/IFY4U3&#10;Chris Ross&#10;Jones 2.0&#10;Walter Bond&#10;&#10;*** USE THIS TRACK IN YOUR YOUTUBE VIDEO***&#10;Click here for full details on usage of our music for FREE:&#10;http://www.fearlessmotivation.com/youtube-free-music-motivational-speeches-videos/&#10;&#10;&#10;Share, Comment, Subscribe :)" id="399" name="Google Shape;399;p45" title="What Is Your WHY - Motivational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idx="1" type="subTitle"/>
          </p:nvPr>
        </p:nvSpPr>
        <p:spPr>
          <a:xfrm>
            <a:off x="3213154" y="1655325"/>
            <a:ext cx="2846400" cy="88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Thank you for listening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idx="2" type="title"/>
          </p:nvPr>
        </p:nvSpPr>
        <p:spPr>
          <a:xfrm>
            <a:off x="860815" y="1410152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" name="Google Shape;137;p29"/>
          <p:cNvSpPr txBox="1"/>
          <p:nvPr>
            <p:ph type="ctrTitle"/>
          </p:nvPr>
        </p:nvSpPr>
        <p:spPr>
          <a:xfrm>
            <a:off x="1898915" y="1228952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1898929" y="1613802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Describes why Python is the best language for Data Science</a:t>
            </a:r>
            <a:endParaRPr/>
          </a:p>
        </p:txBody>
      </p:sp>
      <p:sp>
        <p:nvSpPr>
          <p:cNvPr id="139" name="Google Shape;139;p29"/>
          <p:cNvSpPr txBox="1"/>
          <p:nvPr>
            <p:ph idx="3" type="ctrTitle"/>
          </p:nvPr>
        </p:nvSpPr>
        <p:spPr>
          <a:xfrm>
            <a:off x="1898915" y="3105675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SHOWCASE</a:t>
            </a:r>
            <a:endParaRPr/>
          </a:p>
        </p:txBody>
      </p:sp>
      <p:sp>
        <p:nvSpPr>
          <p:cNvPr id="140" name="Google Shape;140;p29"/>
          <p:cNvSpPr txBox="1"/>
          <p:nvPr>
            <p:ph idx="4" type="subTitle"/>
          </p:nvPr>
        </p:nvSpPr>
        <p:spPr>
          <a:xfrm>
            <a:off x="1864667" y="3495775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of the end to end Data Science Projects done.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860840" y="3448225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2" name="Google Shape;142;p29"/>
          <p:cNvSpPr txBox="1"/>
          <p:nvPr>
            <p:ph idx="6" type="ctrTitle"/>
          </p:nvPr>
        </p:nvSpPr>
        <p:spPr>
          <a:xfrm>
            <a:off x="5553888" y="1228952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143" name="Google Shape;143;p29"/>
          <p:cNvSpPr txBox="1"/>
          <p:nvPr>
            <p:ph idx="7" type="subTitle"/>
          </p:nvPr>
        </p:nvSpPr>
        <p:spPr>
          <a:xfrm>
            <a:off x="5553901" y="1613802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end to end workflow for a Data Science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>
            <p:ph idx="8" type="title"/>
          </p:nvPr>
        </p:nvSpPr>
        <p:spPr>
          <a:xfrm>
            <a:off x="4515788" y="1410152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" name="Google Shape;145;p29"/>
          <p:cNvSpPr txBox="1"/>
          <p:nvPr>
            <p:ph idx="9" type="ctrTitle"/>
          </p:nvPr>
        </p:nvSpPr>
        <p:spPr>
          <a:xfrm>
            <a:off x="5435888" y="3105675"/>
            <a:ext cx="22989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WHY</a:t>
            </a:r>
            <a:endParaRPr/>
          </a:p>
        </p:txBody>
      </p:sp>
      <p:sp>
        <p:nvSpPr>
          <p:cNvPr id="146" name="Google Shape;146;p29"/>
          <p:cNvSpPr txBox="1"/>
          <p:nvPr>
            <p:ph idx="13" type="subTitle"/>
          </p:nvPr>
        </p:nvSpPr>
        <p:spPr>
          <a:xfrm>
            <a:off x="5453026" y="3543325"/>
            <a:ext cx="25674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Ain’t easy! Enjoy the ride!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14" type="title"/>
          </p:nvPr>
        </p:nvSpPr>
        <p:spPr>
          <a:xfrm>
            <a:off x="4532925" y="3495775"/>
            <a:ext cx="9201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4836325" y="1417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 - DM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4836325" y="2251800"/>
            <a:ext cx="2697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stands for Cross Industry Standard Process for Data Mining. It is an open standard process model that describes common approaches used by data mining experts.</a:t>
            </a:r>
            <a:endParaRPr/>
          </a:p>
        </p:txBody>
      </p:sp>
      <p:cxnSp>
        <p:nvCxnSpPr>
          <p:cNvPr id="154" name="Google Shape;154;p30"/>
          <p:cNvCxnSpPr>
            <a:stCxn id="155" idx="0"/>
          </p:cNvCxnSpPr>
          <p:nvPr/>
        </p:nvCxnSpPr>
        <p:spPr>
          <a:xfrm rot="10800000">
            <a:off x="4632960" y="-61760"/>
            <a:ext cx="0" cy="183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/>
          <p:nvPr/>
        </p:nvSpPr>
        <p:spPr>
          <a:xfrm>
            <a:off x="4550450" y="1774853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15" type="title"/>
          </p:nvPr>
        </p:nvSpPr>
        <p:spPr>
          <a:xfrm>
            <a:off x="311700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62" name="Google Shape;162;p31"/>
          <p:cNvSpPr/>
          <p:nvPr/>
        </p:nvSpPr>
        <p:spPr>
          <a:xfrm>
            <a:off x="3346800" y="584428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5634725" y="584428"/>
            <a:ext cx="165000" cy="164700"/>
          </a:xfrm>
          <a:prstGeom prst="donut">
            <a:avLst>
              <a:gd fmla="val 11636" name="adj"/>
            </a:avLst>
          </a:prstGeom>
          <a:solidFill>
            <a:srgbClr val="00FFFF"/>
          </a:solidFill>
          <a:ln>
            <a:noFill/>
          </a:ln>
          <a:effectLst>
            <a:outerShdw blurRad="11430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>
            <p:ph type="ctrTitle"/>
          </p:nvPr>
        </p:nvSpPr>
        <p:spPr>
          <a:xfrm>
            <a:off x="876087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876087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Objectives</a:t>
            </a:r>
            <a:endParaRPr/>
          </a:p>
        </p:txBody>
      </p:sp>
      <p:sp>
        <p:nvSpPr>
          <p:cNvPr id="166" name="Google Shape;166;p31"/>
          <p:cNvSpPr txBox="1"/>
          <p:nvPr>
            <p:ph idx="2" type="ctrTitle"/>
          </p:nvPr>
        </p:nvSpPr>
        <p:spPr>
          <a:xfrm>
            <a:off x="876087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167" name="Google Shape;167;p31"/>
          <p:cNvSpPr txBox="1"/>
          <p:nvPr>
            <p:ph idx="3" type="subTitle"/>
          </p:nvPr>
        </p:nvSpPr>
        <p:spPr>
          <a:xfrm>
            <a:off x="876087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68" name="Google Shape;168;p31"/>
          <p:cNvSpPr txBox="1"/>
          <p:nvPr>
            <p:ph idx="4" type="ctrTitle"/>
          </p:nvPr>
        </p:nvSpPr>
        <p:spPr>
          <a:xfrm>
            <a:off x="3454352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169" name="Google Shape;169;p31"/>
          <p:cNvSpPr txBox="1"/>
          <p:nvPr>
            <p:ph idx="5" type="subTitle"/>
          </p:nvPr>
        </p:nvSpPr>
        <p:spPr>
          <a:xfrm>
            <a:off x="3454352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70" name="Google Shape;170;p31"/>
          <p:cNvSpPr txBox="1"/>
          <p:nvPr>
            <p:ph idx="6" type="ctrTitle"/>
          </p:nvPr>
        </p:nvSpPr>
        <p:spPr>
          <a:xfrm>
            <a:off x="3454352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71" name="Google Shape;171;p31"/>
          <p:cNvSpPr txBox="1"/>
          <p:nvPr>
            <p:ph idx="7" type="subTitle"/>
          </p:nvPr>
        </p:nvSpPr>
        <p:spPr>
          <a:xfrm>
            <a:off x="3454352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Assessment</a:t>
            </a:r>
            <a:endParaRPr/>
          </a:p>
        </p:txBody>
      </p:sp>
      <p:sp>
        <p:nvSpPr>
          <p:cNvPr id="172" name="Google Shape;172;p31"/>
          <p:cNvSpPr txBox="1"/>
          <p:nvPr>
            <p:ph idx="8" type="ctrTitle"/>
          </p:nvPr>
        </p:nvSpPr>
        <p:spPr>
          <a:xfrm>
            <a:off x="6032617" y="149315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73" name="Google Shape;173;p31"/>
          <p:cNvSpPr txBox="1"/>
          <p:nvPr>
            <p:ph idx="9" type="subTitle"/>
          </p:nvPr>
        </p:nvSpPr>
        <p:spPr>
          <a:xfrm>
            <a:off x="6032617" y="1878003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Cleaning the data, feature engineering.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3" type="ctrTitle"/>
          </p:nvPr>
        </p:nvSpPr>
        <p:spPr>
          <a:xfrm>
            <a:off x="6032617" y="3075704"/>
            <a:ext cx="22353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75" name="Google Shape;175;p31"/>
          <p:cNvSpPr txBox="1"/>
          <p:nvPr>
            <p:ph idx="14" type="subTitle"/>
          </p:nvPr>
        </p:nvSpPr>
        <p:spPr>
          <a:xfrm>
            <a:off x="6032617" y="3460554"/>
            <a:ext cx="2235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Deployment plan, maintenance plan.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31"/>
          <p:cNvCxnSpPr/>
          <p:nvPr/>
        </p:nvCxnSpPr>
        <p:spPr>
          <a:xfrm>
            <a:off x="1051500" y="2821564"/>
            <a:ext cx="704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182" name="Google Shape;182;p32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" name="Google Shape;183;p32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32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185" name="Google Shape;185;p32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" name="Google Shape;186;p32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192" name="Google Shape;192;p33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what you want to accomplish from a business perspective.</a:t>
            </a:r>
            <a:endParaRPr/>
          </a:p>
        </p:txBody>
      </p:sp>
      <p:sp>
        <p:nvSpPr>
          <p:cNvPr id="194" name="Google Shape;194;p33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the current situation</a:t>
            </a:r>
            <a:endParaRPr/>
          </a:p>
        </p:txBody>
      </p:sp>
      <p:sp>
        <p:nvSpPr>
          <p:cNvPr id="195" name="Google Shape;195;p33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your inventory of resources, requirements, assumptions, constraints, risks.</a:t>
            </a:r>
            <a:endParaRPr/>
          </a:p>
        </p:txBody>
      </p:sp>
      <p:sp>
        <p:nvSpPr>
          <p:cNvPr id="196" name="Google Shape;196;p33"/>
          <p:cNvSpPr txBox="1"/>
          <p:nvPr>
            <p:ph idx="4" type="ctrTitle"/>
          </p:nvPr>
        </p:nvSpPr>
        <p:spPr>
          <a:xfrm>
            <a:off x="5930858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Goals.</a:t>
            </a:r>
            <a:endParaRPr/>
          </a:p>
        </p:txBody>
      </p:sp>
      <p:sp>
        <p:nvSpPr>
          <p:cNvPr id="197" name="Google Shape;197;p33"/>
          <p:cNvSpPr txBox="1"/>
          <p:nvPr>
            <p:ph idx="5" type="subTitle"/>
          </p:nvPr>
        </p:nvSpPr>
        <p:spPr>
          <a:xfrm>
            <a:off x="593086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success criteria, mining success criteria and the project plan.</a:t>
            </a:r>
            <a:endParaRPr/>
          </a:p>
        </p:txBody>
      </p:sp>
      <p:sp>
        <p:nvSpPr>
          <p:cNvPr id="198" name="Google Shape;198;p33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3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202" name="Google Shape;202;p33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3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206" name="Google Shape;206;p33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33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Understanding</a:t>
            </a:r>
            <a:endParaRPr/>
          </a:p>
        </p:txBody>
      </p:sp>
      <p:sp>
        <p:nvSpPr>
          <p:cNvPr id="215" name="Google Shape;215;p34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34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218" name="Google Shape;218;p34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" name="Google Shape;219;p34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6" type="title"/>
          </p:nvPr>
        </p:nvSpPr>
        <p:spPr>
          <a:xfrm>
            <a:off x="233575" y="38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Understanding</a:t>
            </a:r>
            <a:endParaRPr/>
          </a:p>
        </p:txBody>
      </p:sp>
      <p:sp>
        <p:nvSpPr>
          <p:cNvPr id="225" name="Google Shape;225;p35"/>
          <p:cNvSpPr txBox="1"/>
          <p:nvPr>
            <p:ph type="ctrTitle"/>
          </p:nvPr>
        </p:nvSpPr>
        <p:spPr>
          <a:xfrm>
            <a:off x="1133552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 Collection report</a:t>
            </a:r>
            <a:endParaRPr/>
          </a:p>
        </p:txBody>
      </p: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1133540" y="32455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the data sources acquired together with their locations and the methods used to acquire them.</a:t>
            </a:r>
            <a:endParaRPr/>
          </a:p>
        </p:txBody>
      </p:sp>
      <p:sp>
        <p:nvSpPr>
          <p:cNvPr id="227" name="Google Shape;227;p35"/>
          <p:cNvSpPr txBox="1"/>
          <p:nvPr>
            <p:ph idx="2" type="ctrTitle"/>
          </p:nvPr>
        </p:nvSpPr>
        <p:spPr>
          <a:xfrm>
            <a:off x="3532205" y="28606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 report</a:t>
            </a:r>
            <a:endParaRPr/>
          </a:p>
        </p:txBody>
      </p:sp>
      <p:sp>
        <p:nvSpPr>
          <p:cNvPr id="228" name="Google Shape;228;p35"/>
          <p:cNvSpPr txBox="1"/>
          <p:nvPr>
            <p:ph idx="3" type="subTitle"/>
          </p:nvPr>
        </p:nvSpPr>
        <p:spPr>
          <a:xfrm>
            <a:off x="3532200" y="319342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data acquired. Including the format quantity, number of rows and columns.</a:t>
            </a:r>
            <a:endParaRPr/>
          </a:p>
        </p:txBody>
      </p:sp>
      <p:sp>
        <p:nvSpPr>
          <p:cNvPr id="229" name="Google Shape;229;p35"/>
          <p:cNvSpPr txBox="1"/>
          <p:nvPr>
            <p:ph idx="4" type="ctrTitle"/>
          </p:nvPr>
        </p:nvSpPr>
        <p:spPr>
          <a:xfrm>
            <a:off x="5930858" y="2627575"/>
            <a:ext cx="20796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data</a:t>
            </a:r>
            <a:endParaRPr/>
          </a:p>
        </p:txBody>
      </p:sp>
      <p:sp>
        <p:nvSpPr>
          <p:cNvPr id="230" name="Google Shape;230;p35"/>
          <p:cNvSpPr txBox="1"/>
          <p:nvPr>
            <p:ph idx="5" type="subTitle"/>
          </p:nvPr>
        </p:nvSpPr>
        <p:spPr>
          <a:xfrm>
            <a:off x="5995960" y="3019175"/>
            <a:ext cx="2079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addressing data mining questions, data visualization and various statistical analysis.</a:t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17542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415290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6551550" y="1680225"/>
            <a:ext cx="838200" cy="838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35"/>
          <p:cNvGrpSpPr/>
          <p:nvPr/>
        </p:nvGrpSpPr>
        <p:grpSpPr>
          <a:xfrm>
            <a:off x="2015685" y="1907482"/>
            <a:ext cx="315325" cy="383695"/>
            <a:chOff x="-24709100" y="3888875"/>
            <a:chExt cx="243400" cy="296175"/>
          </a:xfrm>
        </p:grpSpPr>
        <p:sp>
          <p:nvSpPr>
            <p:cNvPr id="235" name="Google Shape;235;p35"/>
            <p:cNvSpPr/>
            <p:nvPr/>
          </p:nvSpPr>
          <p:spPr>
            <a:xfrm>
              <a:off x="-24587800" y="3888875"/>
              <a:ext cx="105575" cy="227650"/>
            </a:xfrm>
            <a:custGeom>
              <a:rect b="b" l="l" r="r" t="t"/>
              <a:pathLst>
                <a:path extrusionOk="0" h="9106" w="4223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-24536600" y="4132250"/>
              <a:ext cx="70900" cy="17350"/>
            </a:xfrm>
            <a:custGeom>
              <a:rect b="b" l="l" r="r" t="t"/>
              <a:pathLst>
                <a:path extrusionOk="0" h="694" w="2836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-24709100" y="3963700"/>
              <a:ext cx="208750" cy="221350"/>
            </a:xfrm>
            <a:custGeom>
              <a:rect b="b" l="l" r="r" t="t"/>
              <a:pathLst>
                <a:path extrusionOk="0" h="8854" w="835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35"/>
          <p:cNvGrpSpPr/>
          <p:nvPr/>
        </p:nvGrpSpPr>
        <p:grpSpPr>
          <a:xfrm>
            <a:off x="6776777" y="1909258"/>
            <a:ext cx="387743" cy="380132"/>
            <a:chOff x="-22863675" y="3131775"/>
            <a:chExt cx="299300" cy="293425"/>
          </a:xfrm>
        </p:grpSpPr>
        <p:sp>
          <p:nvSpPr>
            <p:cNvPr id="239" name="Google Shape;239;p35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35"/>
          <p:cNvSpPr/>
          <p:nvPr/>
        </p:nvSpPr>
        <p:spPr>
          <a:xfrm>
            <a:off x="4367915" y="1912041"/>
            <a:ext cx="408180" cy="374561"/>
          </a:xfrm>
          <a:custGeom>
            <a:rect b="b" l="l" r="r" t="t"/>
            <a:pathLst>
              <a:path extrusionOk="0" h="11565" w="12603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756450" y="2140350"/>
            <a:ext cx="4985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48" name="Google Shape;248;p36"/>
          <p:cNvSpPr txBox="1"/>
          <p:nvPr>
            <p:ph idx="2" type="title"/>
          </p:nvPr>
        </p:nvSpPr>
        <p:spPr>
          <a:xfrm>
            <a:off x="1756461" y="1543750"/>
            <a:ext cx="19086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9" name="Google Shape;249;p36"/>
          <p:cNvSpPr txBox="1"/>
          <p:nvPr>
            <p:ph idx="1" type="subTitle"/>
          </p:nvPr>
        </p:nvSpPr>
        <p:spPr>
          <a:xfrm>
            <a:off x="1756450" y="2810875"/>
            <a:ext cx="33177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36"/>
          <p:cNvGrpSpPr/>
          <p:nvPr/>
        </p:nvGrpSpPr>
        <p:grpSpPr>
          <a:xfrm>
            <a:off x="-321057" y="2448747"/>
            <a:ext cx="2001313" cy="165000"/>
            <a:chOff x="-244857" y="2448747"/>
            <a:chExt cx="2001313" cy="165000"/>
          </a:xfrm>
        </p:grpSpPr>
        <p:cxnSp>
          <p:nvCxnSpPr>
            <p:cNvPr id="251" name="Google Shape;251;p36"/>
            <p:cNvCxnSpPr/>
            <p:nvPr/>
          </p:nvCxnSpPr>
          <p:spPr>
            <a:xfrm>
              <a:off x="673443" y="1612937"/>
              <a:ext cx="0" cy="183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36"/>
            <p:cNvSpPr/>
            <p:nvPr/>
          </p:nvSpPr>
          <p:spPr>
            <a:xfrm rot="-5400000">
              <a:off x="1591607" y="2448897"/>
              <a:ext cx="165000" cy="164700"/>
            </a:xfrm>
            <a:prstGeom prst="donut">
              <a:avLst>
                <a:gd fmla="val 11636" name="adj"/>
              </a:avLst>
            </a:prstGeom>
            <a:solidFill>
              <a:srgbClr val="00FFFF"/>
            </a:solidFill>
            <a:ln>
              <a:noFill/>
            </a:ln>
            <a:effectLst>
              <a:outerShdw blurRad="11430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ls Discovery by Slidesgo">
  <a:themeElements>
    <a:clrScheme name="Simple Light">
      <a:dk1>
        <a:srgbClr val="00FFFF"/>
      </a:dk1>
      <a:lt1>
        <a:srgbClr val="FFFFFF"/>
      </a:lt1>
      <a:dk2>
        <a:srgbClr val="173148"/>
      </a:dk2>
      <a:lt2>
        <a:srgbClr val="FFFFFF"/>
      </a:lt2>
      <a:accent1>
        <a:srgbClr val="FFFFFF"/>
      </a:accent1>
      <a:accent2>
        <a:srgbClr val="00FFFF"/>
      </a:accent2>
      <a:accent3>
        <a:srgbClr val="173148"/>
      </a:accent3>
      <a:accent4>
        <a:srgbClr val="FFFFFF"/>
      </a:accent4>
      <a:accent5>
        <a:srgbClr val="00FFFF"/>
      </a:accent5>
      <a:accent6>
        <a:srgbClr val="17314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